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310" r:id="rId2"/>
    <p:sldId id="311" r:id="rId3"/>
    <p:sldId id="298" r:id="rId4"/>
    <p:sldId id="302" r:id="rId5"/>
    <p:sldId id="303" r:id="rId6"/>
    <p:sldId id="304" r:id="rId7"/>
    <p:sldId id="299" r:id="rId8"/>
    <p:sldId id="305" r:id="rId9"/>
    <p:sldId id="306" r:id="rId10"/>
    <p:sldId id="300" r:id="rId11"/>
    <p:sldId id="307" r:id="rId12"/>
    <p:sldId id="301" r:id="rId13"/>
    <p:sldId id="308" r:id="rId14"/>
  </p:sldIdLst>
  <p:sldSz cx="9906000" cy="6858000" type="A4"/>
  <p:notesSz cx="6797675" cy="9928225"/>
  <p:defaultTextStyle>
    <a:defPPr>
      <a:defRPr lang="en-US"/>
    </a:defPPr>
    <a:lvl1pPr marL="0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282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565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848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131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413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695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5978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261" algn="l" defTabSz="804565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5"/>
    <p:restoredTop sz="94721"/>
  </p:normalViewPr>
  <p:slideViewPr>
    <p:cSldViewPr snapToGrid="0" snapToObjects="1">
      <p:cViewPr>
        <p:scale>
          <a:sx n="88" d="100"/>
          <a:sy n="88" d="100"/>
        </p:scale>
        <p:origin x="216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D3378-9386-CC44-A946-AB989D1A98E5}" type="datetimeFigureOut">
              <a:rPr lang="en-US" smtClean="0"/>
              <a:t>11/1/19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0AA7F-4D8C-1841-A6B8-EF7C606BE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4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282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565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848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131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413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695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5978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261" algn="l" defTabSz="80456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764F4-DFBE-9A48-A5EB-8150D5AA70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6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764F4-DFBE-9A48-A5EB-8150D5AA70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2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764F4-DFBE-9A48-A5EB-8150D5AA70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5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764F4-DFBE-9A48-A5EB-8150D5AA70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0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4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5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3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3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4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2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5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6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CAC6E-1703-5941-A986-4FC827EF78AA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F8E9B-D69C-6F4C-8A26-1D1C2EA8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0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903" y="3429000"/>
            <a:ext cx="3957213" cy="2387600"/>
          </a:xfrm>
        </p:spPr>
        <p:txBody>
          <a:bodyPr>
            <a:noAutofit/>
          </a:bodyPr>
          <a:lstStyle/>
          <a:p>
            <a:r>
              <a:rPr lang="en-GB" sz="5143" dirty="0">
                <a:latin typeface="Century Schoolbook" panose="02040604050505020304" pitchFamily="18" charset="0"/>
              </a:rPr>
              <a:t>A Level Assessment Objectives</a:t>
            </a:r>
            <a:br>
              <a:rPr lang="en-GB" sz="5143" dirty="0">
                <a:latin typeface="Century Schoolbook" panose="02040604050505020304" pitchFamily="18" charset="0"/>
              </a:rPr>
            </a:br>
            <a:br>
              <a:rPr lang="en-GB" sz="5143" dirty="0">
                <a:latin typeface="Century Schoolbook" panose="02040604050505020304" pitchFamily="18" charset="0"/>
              </a:rPr>
            </a:br>
            <a:r>
              <a:rPr lang="en-GB" sz="3429" i="1" dirty="0">
                <a:latin typeface="Century Schoolbook" panose="02040604050505020304" pitchFamily="18" charset="0"/>
              </a:rPr>
              <a:t>A guide to building your sketchbook  </a:t>
            </a:r>
            <a:endParaRPr lang="en-GB" sz="5143" i="1" dirty="0">
              <a:latin typeface="Century Schoolbook" panose="0204060405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6435A-AAE7-024B-97CE-EE0721FD6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40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2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C67E86-2166-FD4B-9A5D-484A29F8FCFB}"/>
              </a:ext>
            </a:extLst>
          </p:cNvPr>
          <p:cNvSpPr/>
          <p:nvPr/>
        </p:nvSpPr>
        <p:spPr>
          <a:xfrm>
            <a:off x="168765" y="1150341"/>
            <a:ext cx="5854664" cy="2585323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1800" dirty="0">
                <a:latin typeface="Century Schoolbook" panose="02040604050505020304" pitchFamily="18" charset="0"/>
              </a:rPr>
              <a:t>Write about the artist’s work, describing and evaluating what they did, how and why.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18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Explain how the artists you have looked at relate to your theme and how you intend to use their style/techniques to develop your ideas.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18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Discuss how well your experiments show your theme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18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 the work you have made in your experiments and what you intend to do next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394B-61D0-9C49-A9C1-097D916A9DC3}"/>
              </a:ext>
            </a:extLst>
          </p:cNvPr>
          <p:cNvSpPr/>
          <p:nvPr/>
        </p:nvSpPr>
        <p:spPr>
          <a:xfrm>
            <a:off x="168765" y="4104679"/>
            <a:ext cx="5854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Century Schoolbook" panose="02040604050505020304" pitchFamily="18" charset="0"/>
              </a:rPr>
              <a:t>     </a:t>
            </a:r>
            <a:r>
              <a:rPr lang="en-GB" sz="1600" b="1" dirty="0">
                <a:latin typeface="Century Schoolbook" panose="02040604050505020304" pitchFamily="18" charset="0"/>
              </a:rPr>
              <a:t>Checklist</a:t>
            </a:r>
            <a:r>
              <a:rPr lang="en-GB" sz="1600" dirty="0">
                <a:latin typeface="Century Schoolbook" panose="02040604050505020304" pitchFamily="18" charset="0"/>
              </a:rPr>
              <a:t>: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600" dirty="0">
                <a:latin typeface="Century Schoolbook" panose="02040604050505020304" pitchFamily="18" charset="0"/>
              </a:rPr>
              <a:t>Annotations evaluating what went well, and what’s next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600" dirty="0">
                <a:latin typeface="Century Schoolbook" panose="02040604050505020304" pitchFamily="18" charset="0"/>
              </a:rPr>
              <a:t>Artist Analysis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600" dirty="0">
                <a:latin typeface="Century Schoolbook" panose="02040604050505020304" pitchFamily="18" charset="0"/>
              </a:rPr>
              <a:t>Test strips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600" dirty="0">
                <a:latin typeface="Century Schoolbook" panose="02040604050505020304" pitchFamily="18" charset="0"/>
              </a:rPr>
              <a:t>Quick sketches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600" dirty="0">
                <a:latin typeface="Century Schoolbook" panose="02040604050505020304" pitchFamily="18" charset="0"/>
              </a:rPr>
              <a:t>More photos: as your </a:t>
            </a:r>
            <a:r>
              <a:rPr lang="en-US" sz="1400" dirty="0">
                <a:latin typeface="Century Schoolbook" panose="02040604050505020304" pitchFamily="18" charset="0"/>
              </a:rPr>
              <a:t>theme</a:t>
            </a:r>
            <a:r>
              <a:rPr lang="en-US" sz="1600" dirty="0">
                <a:latin typeface="Century Schoolbook" panose="02040604050505020304" pitchFamily="18" charset="0"/>
              </a:rPr>
              <a:t> develops you should take more specific photos and collect secondary sources that relate directly to individual pieces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600" dirty="0">
                <a:latin typeface="Century Schoolbook" panose="02040604050505020304" pitchFamily="18" charset="0"/>
              </a:rPr>
              <a:t>Final Piece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79C6BA-B21A-B44E-9222-CAB9BC500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211" t="26148" r="85918" b="3427"/>
          <a:stretch/>
        </p:blipFill>
        <p:spPr>
          <a:xfrm rot="16039934" flipH="1">
            <a:off x="3467096" y="3718233"/>
            <a:ext cx="331064" cy="26281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317AFD-7840-E343-A65D-46735683406B}"/>
              </a:ext>
            </a:extLst>
          </p:cNvPr>
          <p:cNvSpPr/>
          <p:nvPr/>
        </p:nvSpPr>
        <p:spPr>
          <a:xfrm>
            <a:off x="0" y="0"/>
            <a:ext cx="990600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A03: </a:t>
            </a:r>
            <a:r>
              <a:rPr lang="en-GB" sz="28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Record ideas, observations and intentions, reflecting critically on work and progress</a:t>
            </a:r>
            <a:endParaRPr lang="en-US" sz="2800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3B37C-C991-8E47-8F64-09BCCC50C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807" y="1054920"/>
            <a:ext cx="3587948" cy="54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2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EBDF4C-8842-464B-A4BF-21CCEC6C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137" t="13279" r="1373"/>
          <a:stretch/>
        </p:blipFill>
        <p:spPr>
          <a:xfrm>
            <a:off x="119867" y="604054"/>
            <a:ext cx="9666265" cy="6152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8B5DAA-807E-BE4C-9E8B-41658A470D75}"/>
              </a:ext>
            </a:extLst>
          </p:cNvPr>
          <p:cNvSpPr txBox="1"/>
          <p:nvPr/>
        </p:nvSpPr>
        <p:spPr>
          <a:xfrm>
            <a:off x="0" y="0"/>
            <a:ext cx="9906000" cy="4770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AO3: </a:t>
            </a:r>
            <a:r>
              <a:rPr lang="en-GB" sz="2500" dirty="0">
                <a:solidFill>
                  <a:schemeClr val="bg1"/>
                </a:solidFill>
                <a:latin typeface="Century Schoolbook" panose="02040604050505020304" pitchFamily="18" charset="0"/>
              </a:rPr>
              <a:t>Record ideas, observations and intentions evaluating work</a:t>
            </a:r>
            <a:endParaRPr lang="en-US" sz="25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C67E86-2166-FD4B-9A5D-484A29F8FCFB}"/>
              </a:ext>
            </a:extLst>
          </p:cNvPr>
          <p:cNvSpPr/>
          <p:nvPr/>
        </p:nvSpPr>
        <p:spPr>
          <a:xfrm>
            <a:off x="135330" y="978671"/>
            <a:ext cx="4646220" cy="286232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000" dirty="0">
                <a:latin typeface="Century Schoolbook" panose="02040604050505020304" pitchFamily="18" charset="0"/>
              </a:rPr>
              <a:t>Create work that clearly shows your theme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0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 a personal response to your theme, creating original and unique artwork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0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that you have considered composition and the use of materials and </a:t>
            </a:r>
            <a:r>
              <a:rPr lang="en-GB" sz="2000" b="1" i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n-GB" sz="20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they show meaning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394B-61D0-9C49-A9C1-097D916A9DC3}"/>
              </a:ext>
            </a:extLst>
          </p:cNvPr>
          <p:cNvSpPr/>
          <p:nvPr/>
        </p:nvSpPr>
        <p:spPr>
          <a:xfrm>
            <a:off x="135331" y="3936089"/>
            <a:ext cx="4646220" cy="2648289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Century Schoolbook" panose="02040604050505020304" pitchFamily="18" charset="0"/>
              </a:rPr>
              <a:t>     Checklist: </a:t>
            </a:r>
          </a:p>
          <a:p>
            <a:pPr marL="326578" indent="-326578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All practical work including </a:t>
            </a:r>
            <a:r>
              <a:rPr lang="en-US" sz="2000" b="1" u="sng" dirty="0">
                <a:latin typeface="Century Schoolbook" panose="02040604050505020304" pitchFamily="18" charset="0"/>
              </a:rPr>
              <a:t>ALL</a:t>
            </a:r>
            <a:r>
              <a:rPr lang="en-US" sz="2000" dirty="0">
                <a:latin typeface="Century Schoolbook" panose="02040604050505020304" pitchFamily="18" charset="0"/>
              </a:rPr>
              <a:t> experiments, annotations and research</a:t>
            </a:r>
          </a:p>
          <a:p>
            <a:pPr marL="326578" indent="-326578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Developed pieces </a:t>
            </a:r>
          </a:p>
          <a:p>
            <a:pPr marL="326578" indent="-326578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Final Piece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E34A5-DD98-C747-8876-F2E8D6B6D186}"/>
              </a:ext>
            </a:extLst>
          </p:cNvPr>
          <p:cNvSpPr/>
          <p:nvPr/>
        </p:nvSpPr>
        <p:spPr>
          <a:xfrm>
            <a:off x="0" y="0"/>
            <a:ext cx="9906000" cy="883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A04: </a:t>
            </a:r>
            <a:r>
              <a:rPr lang="en-GB" sz="257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Present personal and meaningful responses and make connections between visual and other elements </a:t>
            </a:r>
            <a:endParaRPr lang="en-US" sz="2571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F57CD-EB3C-3546-96EB-6C8EF1057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150" y="978671"/>
            <a:ext cx="4706154" cy="56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65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C82EF6-6FA1-EE46-AF6B-8C10D127A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358" y="1343563"/>
            <a:ext cx="3183893" cy="3988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9D1A0-CCAF-D348-91D3-BB12BC53026E}"/>
              </a:ext>
            </a:extLst>
          </p:cNvPr>
          <p:cNvSpPr txBox="1"/>
          <p:nvPr/>
        </p:nvSpPr>
        <p:spPr>
          <a:xfrm>
            <a:off x="0" y="-28606"/>
            <a:ext cx="9906000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AO4: </a:t>
            </a:r>
            <a:r>
              <a:rPr lang="en-GB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Present a personal and meaningful response </a:t>
            </a:r>
            <a:endParaRPr lang="en-US" sz="32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E6634E-EC5B-074F-AEFA-235B60B51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86" y="3572291"/>
            <a:ext cx="2365395" cy="3202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C5A3EC-EA71-274D-9F01-67BDB2C0A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799275"/>
            <a:ext cx="1680201" cy="2334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602BAE-44CD-584F-A4A6-A2CB9869D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762" t="14546" r="28861" b="15497"/>
          <a:stretch/>
        </p:blipFill>
        <p:spPr>
          <a:xfrm>
            <a:off x="2275313" y="799275"/>
            <a:ext cx="1288865" cy="2334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AC24E7-E762-FD40-9F7B-70A4CF20C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67" y="3981014"/>
            <a:ext cx="1734946" cy="1780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76D4A6-B850-4846-9E99-C19451E4E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800" y="3981013"/>
            <a:ext cx="1272811" cy="17801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91E355-0315-5A4B-8DE4-E040DADE0513}"/>
              </a:ext>
            </a:extLst>
          </p:cNvPr>
          <p:cNvSpPr/>
          <p:nvPr/>
        </p:nvSpPr>
        <p:spPr>
          <a:xfrm>
            <a:off x="3671452" y="799275"/>
            <a:ext cx="2397829" cy="273023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GB" sz="1714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Sketch out ideas for your final piece. Make sure to include combinations of techniques used by your artists. Think very carefully about making your theme clear in your final piece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7B326E-4E40-674A-9789-7E6A9B00A65C}"/>
              </a:ext>
            </a:extLst>
          </p:cNvPr>
          <p:cNvSpPr/>
          <p:nvPr/>
        </p:nvSpPr>
        <p:spPr>
          <a:xfrm>
            <a:off x="539750" y="5902414"/>
            <a:ext cx="3056861" cy="619913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GB" sz="1714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from your primary photos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88DA6-ED17-9649-9FAF-3532B01A0FDB}"/>
              </a:ext>
            </a:extLst>
          </p:cNvPr>
          <p:cNvSpPr/>
          <p:nvPr/>
        </p:nvSpPr>
        <p:spPr>
          <a:xfrm>
            <a:off x="539750" y="3275506"/>
            <a:ext cx="3024428" cy="619913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GB" sz="1714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 inspiration from your favourite artists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87D101-D6F6-9A43-8095-B841A1735B79}"/>
              </a:ext>
            </a:extLst>
          </p:cNvPr>
          <p:cNvSpPr/>
          <p:nvPr/>
        </p:nvSpPr>
        <p:spPr>
          <a:xfrm>
            <a:off x="6182358" y="799275"/>
            <a:ext cx="3183893" cy="44409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GB" sz="2286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Piece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84FB0B-1019-EA4A-AF22-3190CDAC9A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1354"/>
          <a:stretch/>
        </p:blipFill>
        <p:spPr>
          <a:xfrm>
            <a:off x="6182358" y="5493488"/>
            <a:ext cx="3183893" cy="6981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F28D382-508C-FA40-AB34-E3229B01F0F7}"/>
              </a:ext>
            </a:extLst>
          </p:cNvPr>
          <p:cNvSpPr/>
          <p:nvPr/>
        </p:nvSpPr>
        <p:spPr>
          <a:xfrm>
            <a:off x="6182358" y="6353087"/>
            <a:ext cx="3183893" cy="31226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GB" sz="1429" b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the test strips!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E38AF0-AB33-6E40-978D-07042A7AE96A}"/>
              </a:ext>
            </a:extLst>
          </p:cNvPr>
          <p:cNvCxnSpPr>
            <a:cxnSpLocks/>
          </p:cNvCxnSpPr>
          <p:nvPr/>
        </p:nvCxnSpPr>
        <p:spPr>
          <a:xfrm flipH="1">
            <a:off x="4204855" y="3337792"/>
            <a:ext cx="98396" cy="4266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F597E8-951D-4D49-9CAC-1227961C4B27}"/>
              </a:ext>
            </a:extLst>
          </p:cNvPr>
          <p:cNvCxnSpPr>
            <a:cxnSpLocks/>
          </p:cNvCxnSpPr>
          <p:nvPr/>
        </p:nvCxnSpPr>
        <p:spPr>
          <a:xfrm flipH="1" flipV="1">
            <a:off x="2003360" y="2992583"/>
            <a:ext cx="129545" cy="3452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4E62E1-7EF9-D949-9BE6-CB38067491F4}"/>
              </a:ext>
            </a:extLst>
          </p:cNvPr>
          <p:cNvCxnSpPr>
            <a:cxnSpLocks/>
          </p:cNvCxnSpPr>
          <p:nvPr/>
        </p:nvCxnSpPr>
        <p:spPr>
          <a:xfrm flipV="1">
            <a:off x="2132905" y="3158042"/>
            <a:ext cx="597746" cy="1754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93D0BE-418C-3C4C-A4B3-E2DD8F2FDA9E}"/>
              </a:ext>
            </a:extLst>
          </p:cNvPr>
          <p:cNvCxnSpPr>
            <a:cxnSpLocks/>
          </p:cNvCxnSpPr>
          <p:nvPr/>
        </p:nvCxnSpPr>
        <p:spPr>
          <a:xfrm flipV="1">
            <a:off x="903822" y="5493488"/>
            <a:ext cx="476028" cy="4935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E945B7-7CBD-9A4A-90BB-6358C6159F4D}"/>
              </a:ext>
            </a:extLst>
          </p:cNvPr>
          <p:cNvCxnSpPr>
            <a:cxnSpLocks/>
          </p:cNvCxnSpPr>
          <p:nvPr/>
        </p:nvCxnSpPr>
        <p:spPr>
          <a:xfrm flipH="1" flipV="1">
            <a:off x="3088575" y="5640779"/>
            <a:ext cx="97501" cy="678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22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877FCC-DDD1-9343-A494-210E5391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63" y="2387736"/>
            <a:ext cx="5614738" cy="4256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CA6918-4485-F045-8E9D-055AE2AAE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8035" y="2403939"/>
            <a:ext cx="3657599" cy="42611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AC52E6-C50A-3640-AB70-504A18B4F2B8}"/>
              </a:ext>
            </a:extLst>
          </p:cNvPr>
          <p:cNvSpPr/>
          <p:nvPr/>
        </p:nvSpPr>
        <p:spPr>
          <a:xfrm>
            <a:off x="0" y="0"/>
            <a:ext cx="9906000" cy="2646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E3237-6B1B-6047-9204-F8702E0F5DC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853" r="76488" b="12552"/>
          <a:stretch/>
        </p:blipFill>
        <p:spPr>
          <a:xfrm rot="5400000">
            <a:off x="3724094" y="-3489162"/>
            <a:ext cx="2457811" cy="96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C67E86-2166-FD4B-9A5D-484A29F8FCFB}"/>
              </a:ext>
            </a:extLst>
          </p:cNvPr>
          <p:cNvSpPr/>
          <p:nvPr/>
        </p:nvSpPr>
        <p:spPr>
          <a:xfrm>
            <a:off x="85618" y="957036"/>
            <a:ext cx="5160939" cy="304698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4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develop ideas around your theme.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4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 that you understand the meaning/intentions of other’s artwork and how this enhances your ideas.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4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Collect images and then take photos to use in your 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394B-61D0-9C49-A9C1-097D916A9DC3}"/>
              </a:ext>
            </a:extLst>
          </p:cNvPr>
          <p:cNvSpPr/>
          <p:nvPr/>
        </p:nvSpPr>
        <p:spPr>
          <a:xfrm>
            <a:off x="85618" y="4245544"/>
            <a:ext cx="5160940" cy="224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Century Schoolbook" panose="02040604050505020304" pitchFamily="18" charset="0"/>
              </a:rPr>
              <a:t>    </a:t>
            </a:r>
            <a:r>
              <a:rPr lang="en-GB" sz="2000" b="1" dirty="0">
                <a:latin typeface="Century Schoolbook" panose="02040604050505020304" pitchFamily="18" charset="0"/>
              </a:rPr>
              <a:t>Checklist</a:t>
            </a:r>
            <a:r>
              <a:rPr lang="en-GB" sz="2000" dirty="0">
                <a:latin typeface="Century Schoolbook" panose="02040604050505020304" pitchFamily="18" charset="0"/>
              </a:rPr>
              <a:t>: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GB" sz="2000" dirty="0">
                <a:latin typeface="Century Schoolbook" panose="02040604050505020304" pitchFamily="18" charset="0"/>
              </a:rPr>
              <a:t>2 x written m</a:t>
            </a:r>
            <a:r>
              <a:rPr lang="en-US" sz="2000" dirty="0" err="1">
                <a:latin typeface="Century Schoolbook" panose="02040604050505020304" pitchFamily="18" charset="0"/>
              </a:rPr>
              <a:t>ind</a:t>
            </a:r>
            <a:r>
              <a:rPr lang="en-US" sz="2000" dirty="0">
                <a:latin typeface="Century Schoolbook" panose="02040604050505020304" pitchFamily="18" charset="0"/>
              </a:rPr>
              <a:t>-maps A3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Visual mind-map A3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Observational Drawings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Primary Research: photos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Secondary Research: artist examples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2000" dirty="0">
                <a:latin typeface="Century Schoolbook" panose="02040604050505020304" pitchFamily="18" charset="0"/>
              </a:rPr>
              <a:t>Statement of intent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72A85-82E8-CD4B-A4A5-EE05CB82F9F6}"/>
              </a:ext>
            </a:extLst>
          </p:cNvPr>
          <p:cNvSpPr/>
          <p:nvPr/>
        </p:nvSpPr>
        <p:spPr>
          <a:xfrm>
            <a:off x="0" y="0"/>
            <a:ext cx="9906000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A01: </a:t>
            </a:r>
            <a:r>
              <a:rPr lang="en-GB" sz="24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Develop ideas through investigations, demonstrating critical understanding of sources </a:t>
            </a:r>
            <a:endParaRPr lang="en-US" sz="2400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93EF5-A2B3-C049-A417-23769B842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469" y="957036"/>
            <a:ext cx="4420453" cy="57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73433-E205-B44B-8632-631176485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7600" t="2599" r="10800" b="5601"/>
          <a:stretch/>
        </p:blipFill>
        <p:spPr>
          <a:xfrm>
            <a:off x="159743" y="151988"/>
            <a:ext cx="2785458" cy="3954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47050-3A96-E24F-AAC9-7177EF810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4" t="10130" r="4891" b="10620"/>
          <a:stretch/>
        </p:blipFill>
        <p:spPr>
          <a:xfrm>
            <a:off x="5939406" y="1062447"/>
            <a:ext cx="3594371" cy="3800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4DFF0-A562-C145-8496-1C5C32BAB448}"/>
              </a:ext>
            </a:extLst>
          </p:cNvPr>
          <p:cNvSpPr txBox="1"/>
          <p:nvPr/>
        </p:nvSpPr>
        <p:spPr>
          <a:xfrm>
            <a:off x="5601052" y="178872"/>
            <a:ext cx="4211815" cy="8835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AO1: Observational Drawings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75F848-CECD-6541-883A-9263C8E2A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935" y="151988"/>
            <a:ext cx="2428573" cy="3238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1DD705-197F-4647-8CC7-090E52C2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43" y="4219074"/>
            <a:ext cx="2785458" cy="2495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01095B-AF3F-F747-87CC-D38D767C8E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6875"/>
          <a:stretch/>
        </p:blipFill>
        <p:spPr>
          <a:xfrm>
            <a:off x="3032934" y="3513221"/>
            <a:ext cx="2428573" cy="3201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57686-2526-C041-A4CE-B37E6784BA9C}"/>
              </a:ext>
            </a:extLst>
          </p:cNvPr>
          <p:cNvSpPr txBox="1"/>
          <p:nvPr/>
        </p:nvSpPr>
        <p:spPr>
          <a:xfrm>
            <a:off x="5601052" y="4863282"/>
            <a:ext cx="4211815" cy="18517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29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Photography Tips: </a:t>
            </a:r>
          </a:p>
          <a:p>
            <a:pPr marL="244933" indent="-244933">
              <a:buFont typeface="Arial" panose="020B0604020202020204" pitchFamily="34" charset="0"/>
              <a:buChar char="•"/>
            </a:pPr>
            <a:r>
              <a:rPr lang="en-US" sz="1429" dirty="0">
                <a:solidFill>
                  <a:schemeClr val="bg1"/>
                </a:solidFill>
                <a:latin typeface="Century Schoolbook" panose="02040604050505020304" pitchFamily="18" charset="0"/>
              </a:rPr>
              <a:t>Collect a range of objects and images to draw from, that relate to your theme</a:t>
            </a:r>
          </a:p>
          <a:p>
            <a:pPr marL="244933" indent="-244933">
              <a:buFont typeface="Arial" panose="020B0604020202020204" pitchFamily="34" charset="0"/>
              <a:buChar char="•"/>
            </a:pPr>
            <a:r>
              <a:rPr lang="en-US" sz="1429" dirty="0">
                <a:solidFill>
                  <a:schemeClr val="bg1"/>
                </a:solidFill>
                <a:latin typeface="Century Schoolbook" panose="02040604050505020304" pitchFamily="18" charset="0"/>
              </a:rPr>
              <a:t>Use a variety of materials like pencil, colour pencil, watercolour paint and biro</a:t>
            </a:r>
          </a:p>
          <a:p>
            <a:pPr marL="244933" indent="-244933">
              <a:buFont typeface="Arial" panose="020B0604020202020204" pitchFamily="34" charset="0"/>
              <a:buChar char="•"/>
            </a:pPr>
            <a:r>
              <a:rPr lang="en-US" sz="1429" dirty="0">
                <a:solidFill>
                  <a:schemeClr val="bg1"/>
                </a:solidFill>
                <a:latin typeface="Century Schoolbook" panose="02040604050505020304" pitchFamily="18" charset="0"/>
              </a:rPr>
              <a:t>You don’t have to draw the entire object, but your drawing does have to be a high standard</a:t>
            </a:r>
          </a:p>
        </p:txBody>
      </p:sp>
    </p:spTree>
    <p:extLst>
      <p:ext uri="{BB962C8B-B14F-4D97-AF65-F5344CB8AC3E}">
        <p14:creationId xmlns:p14="http://schemas.microsoft.com/office/powerpoint/2010/main" val="4132323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5FC6F-F5A2-3D45-AF98-A9C2DCB93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7" y="166584"/>
            <a:ext cx="3513572" cy="4988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7897B-519B-6D4F-AA99-31DB0C098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507" t="21818" r="4251" b="1239"/>
          <a:stretch/>
        </p:blipFill>
        <p:spPr>
          <a:xfrm>
            <a:off x="3830634" y="166584"/>
            <a:ext cx="2820538" cy="3426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C303FA-3E02-594C-9E80-61B3D74BD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4855" y="1510023"/>
            <a:ext cx="2984222" cy="3978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8B1FE-6624-8D41-ADD2-8B348CE7637D}"/>
              </a:ext>
            </a:extLst>
          </p:cNvPr>
          <p:cNvSpPr txBox="1"/>
          <p:nvPr/>
        </p:nvSpPr>
        <p:spPr>
          <a:xfrm>
            <a:off x="6814854" y="167051"/>
            <a:ext cx="2984223" cy="127919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AO1: Primary Research Photos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3C2E2-63AC-E243-86F0-866F03544258}"/>
              </a:ext>
            </a:extLst>
          </p:cNvPr>
          <p:cNvSpPr txBox="1"/>
          <p:nvPr/>
        </p:nvSpPr>
        <p:spPr>
          <a:xfrm>
            <a:off x="3795895" y="3743981"/>
            <a:ext cx="2855276" cy="14112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14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Take photos that relate to your theme</a:t>
            </a:r>
          </a:p>
          <a:p>
            <a:r>
              <a:rPr lang="en-US" sz="1714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You need at least 30</a:t>
            </a:r>
          </a:p>
          <a:p>
            <a:r>
              <a:rPr lang="en-US" sz="1714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They need to show a variety of ideas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2338F-B46B-5E42-B17A-DAA7043C40AF}"/>
              </a:ext>
            </a:extLst>
          </p:cNvPr>
          <p:cNvSpPr txBox="1"/>
          <p:nvPr/>
        </p:nvSpPr>
        <p:spPr>
          <a:xfrm>
            <a:off x="6814855" y="5715989"/>
            <a:ext cx="2984222" cy="97206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29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Annotate: WWW/EBI</a:t>
            </a:r>
          </a:p>
          <a:p>
            <a:r>
              <a:rPr lang="en-US" sz="1429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Which photos do you intend to use in your project and why?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4D5FC-5570-CB4F-AB34-FF481ABEA54C}"/>
              </a:ext>
            </a:extLst>
          </p:cNvPr>
          <p:cNvSpPr txBox="1"/>
          <p:nvPr/>
        </p:nvSpPr>
        <p:spPr>
          <a:xfrm>
            <a:off x="153377" y="5320624"/>
            <a:ext cx="6497795" cy="13674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14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Photography Tips: </a:t>
            </a:r>
          </a:p>
          <a:p>
            <a:pPr marL="244933" indent="-244933">
              <a:buFont typeface="Arial" panose="020B0604020202020204" pitchFamily="34" charset="0"/>
              <a:buChar char="•"/>
            </a:pPr>
            <a:r>
              <a:rPr lang="en-US" sz="1643" dirty="0">
                <a:solidFill>
                  <a:schemeClr val="bg1"/>
                </a:solidFill>
                <a:latin typeface="Century Schoolbook" panose="02040604050505020304" pitchFamily="18" charset="0"/>
              </a:rPr>
              <a:t>Use good lighting conditions, take photos outside or with the window </a:t>
            </a:r>
            <a:r>
              <a:rPr lang="en-US" sz="1643" u="sng" dirty="0">
                <a:solidFill>
                  <a:schemeClr val="bg1"/>
                </a:solidFill>
                <a:latin typeface="Century Schoolbook" panose="02040604050505020304" pitchFamily="18" charset="0"/>
              </a:rPr>
              <a:t>behind</a:t>
            </a:r>
            <a:r>
              <a:rPr lang="en-US" sz="1643" dirty="0">
                <a:solidFill>
                  <a:schemeClr val="bg1"/>
                </a:solidFill>
                <a:latin typeface="Century Schoolbook" panose="02040604050505020304" pitchFamily="18" charset="0"/>
              </a:rPr>
              <a:t> you</a:t>
            </a:r>
          </a:p>
          <a:p>
            <a:pPr marL="244933" indent="-244933">
              <a:buFont typeface="Arial" panose="020B0604020202020204" pitchFamily="34" charset="0"/>
              <a:buChar char="•"/>
            </a:pPr>
            <a:r>
              <a:rPr lang="en-US" sz="1643" dirty="0">
                <a:solidFill>
                  <a:schemeClr val="bg1"/>
                </a:solidFill>
                <a:latin typeface="Century Schoolbook" panose="02040604050505020304" pitchFamily="18" charset="0"/>
              </a:rPr>
              <a:t>Make sure images are in focus</a:t>
            </a:r>
          </a:p>
          <a:p>
            <a:pPr marL="244933" indent="-244933">
              <a:buFont typeface="Arial" panose="020B0604020202020204" pitchFamily="34" charset="0"/>
              <a:buChar char="•"/>
            </a:pPr>
            <a:r>
              <a:rPr lang="en-US" sz="1643" dirty="0">
                <a:solidFill>
                  <a:schemeClr val="bg1"/>
                </a:solidFill>
                <a:latin typeface="Century Schoolbook" panose="02040604050505020304" pitchFamily="18" charset="0"/>
              </a:rPr>
              <a:t>Take lots of photos of the same thing from different angles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D236E5-6A14-3A43-8289-BF6FCB68910F}"/>
              </a:ext>
            </a:extLst>
          </p:cNvPr>
          <p:cNvCxnSpPr/>
          <p:nvPr/>
        </p:nvCxnSpPr>
        <p:spPr>
          <a:xfrm flipH="1" flipV="1">
            <a:off x="6943801" y="4718907"/>
            <a:ext cx="285008" cy="938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E3CDE8-5E6F-2544-8284-03D2C418DDF4}"/>
              </a:ext>
            </a:extLst>
          </p:cNvPr>
          <p:cNvCxnSpPr>
            <a:cxnSpLocks/>
          </p:cNvCxnSpPr>
          <p:nvPr/>
        </p:nvCxnSpPr>
        <p:spPr>
          <a:xfrm flipV="1">
            <a:off x="8420670" y="2766951"/>
            <a:ext cx="308684" cy="2890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2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98B1FE-6624-8D41-ADD2-8B348CE7637D}"/>
              </a:ext>
            </a:extLst>
          </p:cNvPr>
          <p:cNvSpPr txBox="1"/>
          <p:nvPr/>
        </p:nvSpPr>
        <p:spPr>
          <a:xfrm>
            <a:off x="0" y="0"/>
            <a:ext cx="9906000" cy="4879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AO1: Artist Copies and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6B6F0C-1DBD-344E-A788-9DD07825C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788" r="5851"/>
          <a:stretch/>
        </p:blipFill>
        <p:spPr>
          <a:xfrm rot="16200000">
            <a:off x="1246750" y="-336075"/>
            <a:ext cx="4371180" cy="652208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B2DE60-9E62-504F-84BF-687160CA6157}"/>
              </a:ext>
            </a:extLst>
          </p:cNvPr>
          <p:cNvSpPr>
            <a:spLocks noGrp="1"/>
          </p:cNvSpPr>
          <p:nvPr/>
        </p:nvSpPr>
        <p:spPr>
          <a:xfrm>
            <a:off x="6830192" y="739375"/>
            <a:ext cx="2943393" cy="59175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wrap="square" lIns="65314" tIns="32657" rIns="65314" bIns="32657" rtlCol="0" anchor="ctr">
            <a:noAutofit/>
          </a:bodyPr>
          <a:lstStyle/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r>
              <a:rPr lang="en-GB" sz="19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 to the artist and their style of work (painting, sculpture, collage…and what the </a:t>
            </a:r>
            <a:r>
              <a:rPr lang="en-GB" sz="1900" b="1" u="sng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themes</a:t>
            </a:r>
            <a:r>
              <a:rPr lang="en-GB" sz="1900" u="sng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are)</a:t>
            </a: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endParaRPr lang="en-GB" sz="1900" dirty="0">
              <a:solidFill>
                <a:schemeClr val="bg1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r>
              <a:rPr lang="en-GB" sz="19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has the artist used techniques and materials? And </a:t>
            </a:r>
            <a:r>
              <a:rPr lang="en-GB" sz="1900" b="1" i="1" u="sng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GB" sz="19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does this portray (show) meaning?</a:t>
            </a: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endParaRPr lang="en-GB" sz="1900" dirty="0">
              <a:solidFill>
                <a:schemeClr val="bg1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r>
              <a:rPr lang="en-GB" sz="19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GB" sz="19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does this artist </a:t>
            </a:r>
            <a:r>
              <a:rPr lang="en-GB" sz="1900" b="1" i="1" u="sng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relate</a:t>
            </a:r>
            <a:r>
              <a:rPr lang="en-GB" sz="19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your theme? What </a:t>
            </a:r>
            <a:r>
              <a:rPr lang="en-GB" sz="1900" b="1" u="sng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techniques/use of materials </a:t>
            </a:r>
            <a:r>
              <a:rPr lang="en-GB" sz="19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intend to apply to your own work? </a:t>
            </a:r>
            <a:endParaRPr lang="en-GB" sz="1900" dirty="0">
              <a:solidFill>
                <a:schemeClr val="bg1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9F7B2F-F0F2-0D47-BC21-E264C0BAA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20"/>
          <a:stretch/>
        </p:blipFill>
        <p:spPr>
          <a:xfrm>
            <a:off x="1933731" y="5270898"/>
            <a:ext cx="4646292" cy="1385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09250A-304C-0740-BD58-6F064FA01777}"/>
              </a:ext>
            </a:extLst>
          </p:cNvPr>
          <p:cNvSpPr txBox="1"/>
          <p:nvPr/>
        </p:nvSpPr>
        <p:spPr>
          <a:xfrm>
            <a:off x="171299" y="5238879"/>
            <a:ext cx="1632978" cy="14180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Don’t forget the test strip!</a:t>
            </a:r>
          </a:p>
        </p:txBody>
      </p:sp>
    </p:spTree>
    <p:extLst>
      <p:ext uri="{BB962C8B-B14F-4D97-AF65-F5344CB8AC3E}">
        <p14:creationId xmlns:p14="http://schemas.microsoft.com/office/powerpoint/2010/main" val="72822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C67E86-2166-FD4B-9A5D-484A29F8FCFB}"/>
              </a:ext>
            </a:extLst>
          </p:cNvPr>
          <p:cNvSpPr/>
          <p:nvPr/>
        </p:nvSpPr>
        <p:spPr>
          <a:xfrm>
            <a:off x="164374" y="1143007"/>
            <a:ext cx="5232085" cy="313932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326578" indent="-326578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the artist’s styles and techniques in your own work </a:t>
            </a:r>
            <a:endParaRPr lang="en-GB" sz="2200" dirty="0">
              <a:latin typeface="Century Schoolbook" panose="02040604050505020304" pitchFamily="18" charset="0"/>
            </a:endParaRP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200" dirty="0">
                <a:latin typeface="Century Schoolbook" panose="02040604050505020304" pitchFamily="18" charset="0"/>
              </a:rPr>
              <a:t>Experiment with materials that show your theme such as different colours, textures, materials and compositions.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GB" sz="22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Explore how different materials change, improve, enhance our understanding of your theme.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394B-61D0-9C49-A9C1-097D916A9DC3}"/>
              </a:ext>
            </a:extLst>
          </p:cNvPr>
          <p:cNvSpPr/>
          <p:nvPr/>
        </p:nvSpPr>
        <p:spPr>
          <a:xfrm>
            <a:off x="164374" y="4515309"/>
            <a:ext cx="83780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latin typeface="Century Schoolbook" panose="02040604050505020304" pitchFamily="18" charset="0"/>
              </a:rPr>
              <a:t>     </a:t>
            </a:r>
            <a:r>
              <a:rPr lang="en-GB" sz="2000" b="1" dirty="0">
                <a:latin typeface="Century Schoolbook" panose="02040604050505020304" pitchFamily="18" charset="0"/>
              </a:rPr>
              <a:t>Checklist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800" dirty="0">
                <a:latin typeface="Century Schoolbook" panose="02040604050505020304" pitchFamily="18" charset="0"/>
              </a:rPr>
              <a:t>Artist Copies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800" dirty="0">
                <a:latin typeface="Century Schoolbook" panose="02040604050505020304" pitchFamily="18" charset="0"/>
              </a:rPr>
              <a:t>Experimenting with the </a:t>
            </a:r>
            <a:r>
              <a:rPr lang="en-US" sz="1600" dirty="0">
                <a:latin typeface="Century Schoolbook" panose="02040604050505020304" pitchFamily="18" charset="0"/>
              </a:rPr>
              <a:t>Formal Elements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600" dirty="0">
                <a:latin typeface="Century Schoolbook" panose="02040604050505020304" pitchFamily="18" charset="0"/>
              </a:rPr>
              <a:t>Experiments</a:t>
            </a:r>
            <a:r>
              <a:rPr lang="en-US" sz="1800" dirty="0">
                <a:latin typeface="Century Schoolbook" panose="02040604050505020304" pitchFamily="18" charset="0"/>
              </a:rPr>
              <a:t> in various media 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US" sz="1800" dirty="0">
                <a:latin typeface="Century Schoolbook" panose="02040604050505020304" pitchFamily="18" charset="0"/>
              </a:rPr>
              <a:t>Experiments with a variety of techniques</a:t>
            </a:r>
            <a:r>
              <a:rPr lang="en-GB" sz="1800" dirty="0">
                <a:latin typeface="Century Schoolbook" panose="02040604050505020304" pitchFamily="18" charset="0"/>
              </a:rPr>
              <a:t> </a:t>
            </a:r>
          </a:p>
          <a:p>
            <a:pPr marL="326578" indent="-326578">
              <a:buFont typeface="Wingdings" pitchFamily="2" charset="2"/>
              <a:buChar char="ü"/>
            </a:pPr>
            <a:r>
              <a:rPr lang="en-GB" sz="1800" dirty="0">
                <a:latin typeface="Century Schoolbook" panose="02040604050505020304" pitchFamily="18" charset="0"/>
              </a:rPr>
              <a:t>Range of drawings in various sizes (you can include smaller thumbnail drawings)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8B8D84-F72B-6442-9C16-320EFCDFAF16}"/>
              </a:ext>
            </a:extLst>
          </p:cNvPr>
          <p:cNvSpPr/>
          <p:nvPr/>
        </p:nvSpPr>
        <p:spPr>
          <a:xfrm>
            <a:off x="0" y="0"/>
            <a:ext cx="990600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A02: </a:t>
            </a:r>
            <a:r>
              <a:rPr lang="en-GB" sz="28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Explore &amp; experiment with appropriate resources, media, materials, techniques &amp; processes</a:t>
            </a:r>
            <a:endParaRPr lang="en-US" sz="2800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CA035-5DF5-6A40-8F4F-208A8F5F3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409" t="1213" r="5577" b="3722"/>
          <a:stretch/>
        </p:blipFill>
        <p:spPr>
          <a:xfrm>
            <a:off x="5671305" y="1143007"/>
            <a:ext cx="4042321" cy="44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105BFC-53E5-6740-9341-CA91975C31B9}"/>
              </a:ext>
            </a:extLst>
          </p:cNvPr>
          <p:cNvSpPr txBox="1"/>
          <p:nvPr/>
        </p:nvSpPr>
        <p:spPr>
          <a:xfrm>
            <a:off x="0" y="92883"/>
            <a:ext cx="9906000" cy="4879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AO2: </a:t>
            </a:r>
            <a:r>
              <a:rPr lang="en-GB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Experimenting with materials &amp; techniques</a:t>
            </a:r>
            <a:endParaRPr lang="en-US" sz="2571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534E8-6C15-A24A-8356-DC28C3F6A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520"/>
          <a:stretch/>
        </p:blipFill>
        <p:spPr>
          <a:xfrm>
            <a:off x="3732755" y="711845"/>
            <a:ext cx="2205727" cy="2968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B0430-1428-2C40-8B29-1E1AB47E7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0" t="24241" r="45765" b="41047"/>
          <a:stretch/>
        </p:blipFill>
        <p:spPr>
          <a:xfrm>
            <a:off x="3732755" y="5343897"/>
            <a:ext cx="1426629" cy="1338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E8776E-F23A-A34C-AB27-EF98F1B62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499"/>
          <a:stretch/>
        </p:blipFill>
        <p:spPr>
          <a:xfrm>
            <a:off x="5266292" y="3785431"/>
            <a:ext cx="2173072" cy="289695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D85CC-1DF7-6849-BDC5-66346A19D337}"/>
              </a:ext>
            </a:extLst>
          </p:cNvPr>
          <p:cNvSpPr>
            <a:spLocks noGrp="1"/>
          </p:cNvSpPr>
          <p:nvPr/>
        </p:nvSpPr>
        <p:spPr>
          <a:xfrm>
            <a:off x="104931" y="711844"/>
            <a:ext cx="3504111" cy="59778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wrap="square" lIns="65314" tIns="32657" rIns="65314" bIns="32657" rtlCol="0" anchor="ctr">
            <a:noAutofit/>
          </a:bodyPr>
          <a:lstStyle/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r>
              <a:rPr lang="en-US" sz="1900" dirty="0">
                <a:solidFill>
                  <a:schemeClr val="bg1"/>
                </a:solidFill>
                <a:latin typeface="Century Schoolbook" panose="02040604050505020304" pitchFamily="18" charset="0"/>
              </a:rPr>
              <a:t>Make sure to work from your own photos! You can use secondary sources (the internet/magazines) but you need to mostly work from your own images.</a:t>
            </a: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endParaRPr lang="en-GB" sz="1900" dirty="0">
              <a:solidFill>
                <a:schemeClr val="bg1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r>
              <a:rPr lang="en-US" sz="1900" dirty="0">
                <a:solidFill>
                  <a:schemeClr val="bg1"/>
                </a:solidFill>
                <a:latin typeface="Century Schoolbook" panose="02040604050505020304" pitchFamily="18" charset="0"/>
              </a:rPr>
              <a:t>Take one of your drawings and redesign it a few times using different materials such as pencil, pen, colour pencil…</a:t>
            </a: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endParaRPr lang="en-GB" sz="1900" dirty="0">
              <a:solidFill>
                <a:schemeClr val="bg1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marL="326578" indent="-326578">
              <a:buFont typeface="+mj-lt"/>
              <a:buAutoNum type="arabicPeriod"/>
              <a:tabLst>
                <a:tab pos="326578" algn="l"/>
              </a:tabLst>
            </a:pPr>
            <a:r>
              <a:rPr lang="en-US" sz="1900" dirty="0">
                <a:solidFill>
                  <a:schemeClr val="bg1"/>
                </a:solidFill>
                <a:latin typeface="Century Schoolbook" panose="02040604050505020304" pitchFamily="18" charset="0"/>
              </a:rPr>
              <a:t>You could complete a range of smaller drawings/experiments but you could just complete 3 or 4 experiments in much greater detail.</a:t>
            </a:r>
            <a:endParaRPr lang="en-GB" sz="1900" dirty="0">
              <a:solidFill>
                <a:schemeClr val="bg1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0593E-D131-E346-B0FD-B64C96BDAF78}"/>
              </a:ext>
            </a:extLst>
          </p:cNvPr>
          <p:cNvSpPr txBox="1"/>
          <p:nvPr/>
        </p:nvSpPr>
        <p:spPr>
          <a:xfrm>
            <a:off x="7546272" y="5542223"/>
            <a:ext cx="2194733" cy="11474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714" dirty="0">
                <a:solidFill>
                  <a:schemeClr val="bg1"/>
                </a:solidFill>
                <a:latin typeface="Century Schoolbook" panose="02040604050505020304" pitchFamily="18" charset="0"/>
              </a:rPr>
              <a:t>Remember, your experiments need to clearly relate to your theme!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8C688-8F4E-814A-948D-2B330089B4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0698" t="66434" r="7792" b="280"/>
          <a:stretch/>
        </p:blipFill>
        <p:spPr>
          <a:xfrm>
            <a:off x="3732754" y="3813186"/>
            <a:ext cx="1426629" cy="132235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24CAAB-2E76-D34C-BA54-DFA4A926B261}"/>
              </a:ext>
            </a:extLst>
          </p:cNvPr>
          <p:cNvCxnSpPr>
            <a:cxnSpLocks/>
          </p:cNvCxnSpPr>
          <p:nvPr/>
        </p:nvCxnSpPr>
        <p:spPr>
          <a:xfrm>
            <a:off x="3477718" y="1484416"/>
            <a:ext cx="4170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348CB0-B729-E041-B847-37B797DF80F3}"/>
              </a:ext>
            </a:extLst>
          </p:cNvPr>
          <p:cNvCxnSpPr>
            <a:cxnSpLocks/>
          </p:cNvCxnSpPr>
          <p:nvPr/>
        </p:nvCxnSpPr>
        <p:spPr>
          <a:xfrm>
            <a:off x="3231628" y="4189961"/>
            <a:ext cx="715987" cy="3899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0432CD-372C-C044-A3AF-179F3B3E97B9}"/>
              </a:ext>
            </a:extLst>
          </p:cNvPr>
          <p:cNvCxnSpPr>
            <a:cxnSpLocks/>
          </p:cNvCxnSpPr>
          <p:nvPr/>
        </p:nvCxnSpPr>
        <p:spPr>
          <a:xfrm flipV="1">
            <a:off x="3231628" y="4189962"/>
            <a:ext cx="255537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BA94EF-AAEC-F747-8A53-19DDE5AB762B}"/>
              </a:ext>
            </a:extLst>
          </p:cNvPr>
          <p:cNvCxnSpPr>
            <a:cxnSpLocks/>
          </p:cNvCxnSpPr>
          <p:nvPr/>
        </p:nvCxnSpPr>
        <p:spPr>
          <a:xfrm>
            <a:off x="3231628" y="4189823"/>
            <a:ext cx="683615" cy="14068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BC567-1C8A-3F48-B937-AACE066E09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808" b="33505"/>
          <a:stretch/>
        </p:blipFill>
        <p:spPr>
          <a:xfrm>
            <a:off x="6035272" y="681904"/>
            <a:ext cx="2126313" cy="29982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5C06C0-AB5C-8546-852A-B23F64BC2007}"/>
              </a:ext>
            </a:extLst>
          </p:cNvPr>
          <p:cNvSpPr txBox="1"/>
          <p:nvPr/>
        </p:nvSpPr>
        <p:spPr>
          <a:xfrm>
            <a:off x="7546272" y="3778033"/>
            <a:ext cx="2194733" cy="174124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86" dirty="0">
                <a:solidFill>
                  <a:schemeClr val="bg1"/>
                </a:solidFill>
                <a:latin typeface="Century Schoolbook" panose="02040604050505020304" pitchFamily="18" charset="0"/>
              </a:rPr>
              <a:t>Test out materials, explore how different colour combinations impact your designs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A57E8A-95BB-4F42-B550-880BD234E7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09" r="7219" b="33505"/>
          <a:stretch/>
        </p:blipFill>
        <p:spPr>
          <a:xfrm>
            <a:off x="8161586" y="681904"/>
            <a:ext cx="1579419" cy="29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CC8089-0344-7944-86D4-4579BA4AB298}"/>
              </a:ext>
            </a:extLst>
          </p:cNvPr>
          <p:cNvSpPr txBox="1"/>
          <p:nvPr/>
        </p:nvSpPr>
        <p:spPr>
          <a:xfrm>
            <a:off x="0" y="167051"/>
            <a:ext cx="9906000" cy="4879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AO2: </a:t>
            </a:r>
            <a:r>
              <a:rPr lang="en-GB" sz="2571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Experimenting with materials &amp; techniques</a:t>
            </a:r>
            <a:endParaRPr lang="en-US" sz="2571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18057-FD56-5444-8E3B-080D92C8C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454" t="7363" r="28749" b="11080"/>
          <a:stretch/>
        </p:blipFill>
        <p:spPr>
          <a:xfrm>
            <a:off x="119922" y="3817310"/>
            <a:ext cx="1334646" cy="2920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1CC6B8-1325-D645-9AA8-13570EB3B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8832" y="757778"/>
            <a:ext cx="2691051" cy="2638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36E4B-C5CC-144D-80A6-21B05E08C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1369" y="757778"/>
            <a:ext cx="3069618" cy="452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8A5EBC-B006-E942-8D40-BB3E06095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22" y="757778"/>
            <a:ext cx="3586170" cy="23705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D771C3-E0A5-A248-B2AB-A4F22A29E022}"/>
              </a:ext>
            </a:extLst>
          </p:cNvPr>
          <p:cNvSpPr>
            <a:spLocks noGrp="1"/>
          </p:cNvSpPr>
          <p:nvPr/>
        </p:nvSpPr>
        <p:spPr>
          <a:xfrm>
            <a:off x="119922" y="3170131"/>
            <a:ext cx="3584421" cy="5455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wrap="square" lIns="65314" tIns="32657" rIns="65314" bIns="32657" rtlCol="0" anchor="ctr">
            <a:noAutofit/>
          </a:bodyPr>
          <a:lstStyle/>
          <a:p>
            <a:pPr algn="ctr">
              <a:tabLst>
                <a:tab pos="326578" algn="l"/>
              </a:tabLst>
            </a:pPr>
            <a:r>
              <a:rPr lang="en-GB" sz="1714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Use the artist's techniques in your design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68292D-3C2D-4C48-B33B-D8408AE6F5F7}"/>
              </a:ext>
            </a:extLst>
          </p:cNvPr>
          <p:cNvSpPr>
            <a:spLocks noGrp="1"/>
          </p:cNvSpPr>
          <p:nvPr/>
        </p:nvSpPr>
        <p:spPr>
          <a:xfrm>
            <a:off x="3858832" y="3525404"/>
            <a:ext cx="2691051" cy="5455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wrap="square" lIns="65314" tIns="32657" rIns="65314" bIns="32657" rtlCol="0" anchor="ctr">
            <a:noAutofit/>
          </a:bodyPr>
          <a:lstStyle/>
          <a:p>
            <a:pPr algn="ctr">
              <a:tabLst>
                <a:tab pos="326578" algn="l"/>
              </a:tabLst>
            </a:pPr>
            <a:r>
              <a:rPr lang="en-GB" sz="1714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Experiment with different surfaces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08295C-6A6A-6243-B2B9-B5A1C9349A3B}"/>
              </a:ext>
            </a:extLst>
          </p:cNvPr>
          <p:cNvSpPr>
            <a:spLocks noGrp="1"/>
          </p:cNvSpPr>
          <p:nvPr/>
        </p:nvSpPr>
        <p:spPr>
          <a:xfrm>
            <a:off x="6703499" y="5278018"/>
            <a:ext cx="3067488" cy="1459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wrap="square" lIns="65314" tIns="32657" rIns="65314" bIns="32657" rtlCol="0" anchor="ctr">
            <a:noAutofit/>
          </a:bodyPr>
          <a:lstStyle/>
          <a:p>
            <a:pPr algn="ctr">
              <a:tabLst>
                <a:tab pos="326578" algn="l"/>
              </a:tabLst>
            </a:pPr>
            <a:r>
              <a:rPr lang="en-GB" sz="14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Don’t just make large artworks, experiment with smaller designs as well. They’re quicker and you can often produce a higher quality art work!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CD1F43F-269F-A643-8E39-E609ADA9D232}"/>
              </a:ext>
            </a:extLst>
          </p:cNvPr>
          <p:cNvSpPr>
            <a:spLocks noGrp="1"/>
          </p:cNvSpPr>
          <p:nvPr/>
        </p:nvSpPr>
        <p:spPr>
          <a:xfrm>
            <a:off x="1543439" y="3828747"/>
            <a:ext cx="2158772" cy="12070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wrap="square" lIns="65314" tIns="32657" rIns="65314" bIns="32657" rtlCol="0" anchor="ctr">
            <a:noAutofit/>
          </a:bodyPr>
          <a:lstStyle/>
          <a:p>
            <a:pPr algn="ctr">
              <a:tabLst>
                <a:tab pos="326578" algn="l"/>
              </a:tabLst>
            </a:pPr>
            <a:r>
              <a:rPr lang="en-GB" sz="1429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Don’t be so obvious, zoom in on sections of your photos, this makes for visually interesting artworks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EF3582-C422-2341-9671-4175FF0BCA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617" r="7442"/>
          <a:stretch/>
        </p:blipFill>
        <p:spPr>
          <a:xfrm>
            <a:off x="3855828" y="4200023"/>
            <a:ext cx="1508167" cy="2537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58C9D4-70C2-BF42-A465-D69781697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630" r="23850"/>
          <a:stretch/>
        </p:blipFill>
        <p:spPr>
          <a:xfrm>
            <a:off x="5341662" y="4200023"/>
            <a:ext cx="1208221" cy="25374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A86345-60F7-5445-83B1-9AF4049FDFC1}"/>
              </a:ext>
            </a:extLst>
          </p:cNvPr>
          <p:cNvSpPr/>
          <p:nvPr/>
        </p:nvSpPr>
        <p:spPr>
          <a:xfrm>
            <a:off x="3855828" y="4200023"/>
            <a:ext cx="2694055" cy="2537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F7F22-F43B-7446-960F-14ACC436E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821749" y="4861022"/>
            <a:ext cx="1602153" cy="21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2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A471AC5934984596652C01BEA8936A" ma:contentTypeVersion="12" ma:contentTypeDescription="Create a new document." ma:contentTypeScope="" ma:versionID="feb26af90ac905e2bca557270678a4bc">
  <xsd:schema xmlns:xsd="http://www.w3.org/2001/XMLSchema" xmlns:xs="http://www.w3.org/2001/XMLSchema" xmlns:p="http://schemas.microsoft.com/office/2006/metadata/properties" xmlns:ns2="18999902-e0e1-46b9-8069-9040d1208bed" xmlns:ns3="936c6605-b322-41ae-92d4-b4baec53c1b0" targetNamespace="http://schemas.microsoft.com/office/2006/metadata/properties" ma:root="true" ma:fieldsID="3c177ba93cd2f09d614108502ab0b545" ns2:_="" ns3:_="">
    <xsd:import namespace="18999902-e0e1-46b9-8069-9040d1208bed"/>
    <xsd:import namespace="936c6605-b322-41ae-92d4-b4baec53c1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99902-e0e1-46b9-8069-9040d1208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c6605-b322-41ae-92d4-b4baec53c1b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C8EB2B-0DE1-4346-9B44-33311F66AC5D}"/>
</file>

<file path=customXml/itemProps2.xml><?xml version="1.0" encoding="utf-8"?>
<ds:datastoreItem xmlns:ds="http://schemas.openxmlformats.org/officeDocument/2006/customXml" ds:itemID="{B805E61D-8889-43C4-81BC-21FC81A701B0}"/>
</file>

<file path=customXml/itemProps3.xml><?xml version="1.0" encoding="utf-8"?>
<ds:datastoreItem xmlns:ds="http://schemas.openxmlformats.org/officeDocument/2006/customXml" ds:itemID="{ED4B0A74-BDD4-4898-865D-2CBF807EF32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</TotalTime>
  <Words>812</Words>
  <Application>Microsoft Macintosh PowerPoint</Application>
  <PresentationFormat>A4 Paper (210x297 mm)</PresentationFormat>
  <Paragraphs>88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Schoolbook</vt:lpstr>
      <vt:lpstr>Times New Roman</vt:lpstr>
      <vt:lpstr>Wingdings</vt:lpstr>
      <vt:lpstr>Office Theme</vt:lpstr>
      <vt:lpstr>A Level Assessment Objectives  A guide to building your sketchbook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Edwards-Dewey</dc:creator>
  <cp:lastModifiedBy>Katie Edwards-Dewey</cp:lastModifiedBy>
  <cp:revision>19</cp:revision>
  <cp:lastPrinted>2019-10-01T07:51:46Z</cp:lastPrinted>
  <dcterms:created xsi:type="dcterms:W3CDTF">2019-09-27T21:10:35Z</dcterms:created>
  <dcterms:modified xsi:type="dcterms:W3CDTF">2019-11-01T20:05:00Z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0x010100E7A471AC5934984596652C01BEA8936A</vt:lpwstr>
  </property>
</Properties>
</file>